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78" r:id="rId4"/>
    <p:sldId id="289" r:id="rId5"/>
    <p:sldId id="269" r:id="rId6"/>
    <p:sldId id="270" r:id="rId7"/>
    <p:sldId id="271" r:id="rId8"/>
    <p:sldId id="274" r:id="rId9"/>
    <p:sldId id="272" r:id="rId10"/>
    <p:sldId id="273" r:id="rId11"/>
    <p:sldId id="276" r:id="rId12"/>
    <p:sldId id="257" r:id="rId13"/>
    <p:sldId id="268" r:id="rId14"/>
    <p:sldId id="294" r:id="rId15"/>
    <p:sldId id="295" r:id="rId16"/>
    <p:sldId id="285" r:id="rId17"/>
    <p:sldId id="293" r:id="rId18"/>
    <p:sldId id="282" r:id="rId19"/>
    <p:sldId id="290" r:id="rId20"/>
    <p:sldId id="283" r:id="rId21"/>
    <p:sldId id="261" r:id="rId22"/>
    <p:sldId id="284" r:id="rId23"/>
    <p:sldId id="291" r:id="rId24"/>
    <p:sldId id="262" r:id="rId25"/>
    <p:sldId id="292" r:id="rId26"/>
    <p:sldId id="263" r:id="rId27"/>
    <p:sldId id="277" r:id="rId28"/>
    <p:sldId id="286" r:id="rId2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3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04/08/2014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35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04/08/2014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76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04/08/2014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937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04/08/2014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711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04/08/2014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393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04/08/2014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706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04/08/2014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772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04/08/2014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458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04/08/2014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68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04/08/2014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014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04/08/2014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71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6FB92-E1DF-4A23-8BDF-69B07BB9D39A}" type="datetimeFigureOut">
              <a:rPr lang="es-CO" smtClean="0"/>
              <a:t>04/08/2014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713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orld.altavista.com/babelfish/trurl_pagecontent?lp=en_es&amp;trurl=http://www.toinspire.com/author.asp?author=Dale+Carnegi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620688"/>
            <a:ext cx="92374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CO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Recomendaciones para estudiar </a:t>
            </a:r>
            <a:endParaRPr lang="es-CO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4 Imagen" descr="http://porticolegal.files.wordpress.com/2011/04/estudiar-en-suiz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60"/>
            <a:ext cx="4531360" cy="342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12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91247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798229" y="188640"/>
            <a:ext cx="763284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 smtClean="0"/>
              <a:t>http://www.slideshare.net/UpaepOnline/habitos-de-estudio-2045290</a:t>
            </a:r>
            <a:endParaRPr lang="es-CO" dirty="0"/>
          </a:p>
        </p:txBody>
      </p:sp>
      <p:pic>
        <p:nvPicPr>
          <p:cNvPr id="4" name="Picture 2" descr="http://4.bp.blogspot.com/_qGjGvpzQfwM/TPbJGv-ZepI/AAAAAAAAAIM/GYjZEiK0AQo/s1600/lapizynen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97152"/>
            <a:ext cx="2216917" cy="207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115616" y="551723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031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548680"/>
            <a:ext cx="8928992" cy="61863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CO" sz="3600" dirty="0" smtClean="0">
                <a:solidFill>
                  <a:srgbClr val="0070C0"/>
                </a:solidFill>
              </a:rPr>
              <a:t>Haz las </a:t>
            </a:r>
            <a:r>
              <a:rPr lang="es-CO" sz="3600" u="sng" dirty="0" smtClean="0">
                <a:solidFill>
                  <a:srgbClr val="0070C0"/>
                </a:solidFill>
              </a:rPr>
              <a:t>lecturas  previas  </a:t>
            </a:r>
            <a:r>
              <a:rPr lang="es-CO" sz="3600" dirty="0" smtClean="0">
                <a:solidFill>
                  <a:srgbClr val="0070C0"/>
                </a:solidFill>
              </a:rPr>
              <a:t>para la próxima clase. Es muy importante.</a:t>
            </a:r>
          </a:p>
          <a:p>
            <a:pPr algn="just"/>
            <a:endParaRPr lang="es-CO" sz="3600" dirty="0" smtClean="0">
              <a:solidFill>
                <a:srgbClr val="0070C0"/>
              </a:solidFill>
            </a:endParaRPr>
          </a:p>
          <a:p>
            <a:pPr algn="just"/>
            <a:r>
              <a:rPr lang="es-CO" sz="3600" dirty="0" smtClean="0">
                <a:solidFill>
                  <a:srgbClr val="0070C0"/>
                </a:solidFill>
              </a:rPr>
              <a:t>Procura </a:t>
            </a:r>
            <a:r>
              <a:rPr lang="es-CO" sz="3600" b="1" dirty="0" smtClean="0">
                <a:solidFill>
                  <a:srgbClr val="0070C0"/>
                </a:solidFill>
              </a:rPr>
              <a:t>estudiar lo más pronto posible después de clase</a:t>
            </a:r>
            <a:r>
              <a:rPr lang="es-CO" sz="3600" dirty="0" smtClean="0">
                <a:solidFill>
                  <a:srgbClr val="0070C0"/>
                </a:solidFill>
              </a:rPr>
              <a:t>, los conceptos están más frescos, se </a:t>
            </a:r>
            <a:r>
              <a:rPr lang="es-CO" sz="3600" dirty="0" smtClean="0">
                <a:solidFill>
                  <a:srgbClr val="0070C0"/>
                </a:solidFill>
              </a:rPr>
              <a:t>recuerdan </a:t>
            </a:r>
            <a:r>
              <a:rPr lang="es-CO" sz="3600" dirty="0" smtClean="0">
                <a:solidFill>
                  <a:srgbClr val="0070C0"/>
                </a:solidFill>
              </a:rPr>
              <a:t>más fácilmente</a:t>
            </a:r>
            <a:r>
              <a:rPr lang="es-CO" sz="36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es-CO" sz="3600" dirty="0" smtClean="0">
              <a:solidFill>
                <a:srgbClr val="0070C0"/>
              </a:solidFill>
            </a:endParaRPr>
          </a:p>
          <a:p>
            <a:pPr algn="just"/>
            <a:endParaRPr lang="es-CO" sz="3600" dirty="0">
              <a:solidFill>
                <a:srgbClr val="0070C0"/>
              </a:solidFill>
            </a:endParaRPr>
          </a:p>
          <a:p>
            <a:endParaRPr lang="es-CO" sz="3600" dirty="0" smtClean="0"/>
          </a:p>
          <a:p>
            <a:endParaRPr lang="es-CO" sz="3600" dirty="0"/>
          </a:p>
          <a:p>
            <a:endParaRPr lang="es-CO" sz="3600" dirty="0"/>
          </a:p>
        </p:txBody>
      </p:sp>
      <p:pic>
        <p:nvPicPr>
          <p:cNvPr id="18434" name="Picture 2" descr="http://schoolweb.dysart.org/TeacherSites/uploads/2445/Audio/books_-_mat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33056"/>
            <a:ext cx="3648220" cy="261331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9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2479" y="475588"/>
            <a:ext cx="8229600" cy="61217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s-CO" dirty="0" smtClean="0"/>
          </a:p>
          <a:p>
            <a:pPr marL="514350" indent="-514350">
              <a:buFont typeface="+mj-lt"/>
              <a:buAutoNum type="arabicPeriod"/>
            </a:pPr>
            <a:endParaRPr lang="es-CO" dirty="0" smtClean="0"/>
          </a:p>
          <a:p>
            <a:pPr marL="514350" indent="-514350">
              <a:buFont typeface="+mj-lt"/>
              <a:buAutoNum type="arabicPeriod"/>
            </a:pPr>
            <a:endParaRPr lang="es-CO" dirty="0"/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rgbClr val="0070C0"/>
                </a:solidFill>
              </a:rPr>
              <a:t>Dar un ojeada general.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rgbClr val="0070C0"/>
                </a:solidFill>
              </a:rPr>
              <a:t>Leer primero una  sección hasta entenderla y luego las otras.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rgbClr val="0070C0"/>
                </a:solidFill>
              </a:rPr>
              <a:t>Leer </a:t>
            </a:r>
            <a:r>
              <a:rPr lang="es-CO" dirty="0" smtClean="0">
                <a:solidFill>
                  <a:srgbClr val="0070C0"/>
                </a:solidFill>
              </a:rPr>
              <a:t>y estudiar una </a:t>
            </a:r>
            <a:r>
              <a:rPr lang="es-CO" dirty="0" smtClean="0">
                <a:solidFill>
                  <a:srgbClr val="0070C0"/>
                </a:solidFill>
              </a:rPr>
              <a:t>y otra vez hasta que se entienda.</a:t>
            </a:r>
          </a:p>
          <a:p>
            <a:pPr marL="0" indent="0">
              <a:buNone/>
            </a:pPr>
            <a:r>
              <a:rPr lang="es-CO" dirty="0" smtClean="0">
                <a:solidFill>
                  <a:srgbClr val="0070C0"/>
                </a:solidFill>
              </a:rPr>
              <a:t>Leer un texto de </a:t>
            </a:r>
            <a:r>
              <a:rPr lang="es-CO" dirty="0" smtClean="0">
                <a:solidFill>
                  <a:srgbClr val="0070C0"/>
                </a:solidFill>
              </a:rPr>
              <a:t>una materia  </a:t>
            </a:r>
            <a:r>
              <a:rPr lang="es-CO" dirty="0" smtClean="0">
                <a:solidFill>
                  <a:srgbClr val="0070C0"/>
                </a:solidFill>
              </a:rPr>
              <a:t>es muy diferente a leer un periódico, novela o libro común.</a:t>
            </a:r>
          </a:p>
          <a:p>
            <a:pPr marL="0" indent="0">
              <a:buNone/>
            </a:pPr>
            <a:r>
              <a:rPr lang="es-CO" dirty="0">
                <a:solidFill>
                  <a:srgbClr val="0070C0"/>
                </a:solidFill>
              </a:rPr>
              <a:t>4</a:t>
            </a:r>
            <a:r>
              <a:rPr lang="es-CO" dirty="0" smtClean="0">
                <a:solidFill>
                  <a:srgbClr val="0070C0"/>
                </a:solidFill>
              </a:rPr>
              <a:t>. </a:t>
            </a:r>
            <a:r>
              <a:rPr lang="es-CO" b="1" dirty="0" smtClean="0">
                <a:solidFill>
                  <a:srgbClr val="0070C0"/>
                </a:solidFill>
              </a:rPr>
              <a:t>Entender claramente los conceptos antes de enfrentarse a los problemas</a:t>
            </a:r>
            <a:r>
              <a:rPr lang="es-CO" dirty="0" smtClean="0">
                <a:solidFill>
                  <a:srgbClr val="0070C0"/>
                </a:solidFill>
              </a:rPr>
              <a:t>. Si no se entienden los conceptos completamente, es imposible resolver </a:t>
            </a:r>
            <a:r>
              <a:rPr lang="es-CO" dirty="0" smtClean="0">
                <a:solidFill>
                  <a:srgbClr val="0070C0"/>
                </a:solidFill>
              </a:rPr>
              <a:t>problemas. </a:t>
            </a:r>
            <a:endParaRPr lang="es-CO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O" dirty="0">
                <a:solidFill>
                  <a:srgbClr val="0070C0"/>
                </a:solidFill>
              </a:rPr>
              <a:t>5</a:t>
            </a:r>
            <a:r>
              <a:rPr lang="es-CO" dirty="0" smtClean="0">
                <a:solidFill>
                  <a:srgbClr val="0070C0"/>
                </a:solidFill>
              </a:rPr>
              <a:t>. Requiere algún concepto previo? Estúdielo…</a:t>
            </a:r>
          </a:p>
          <a:p>
            <a:pPr marL="0" indent="0">
              <a:buNone/>
            </a:pPr>
            <a:endParaRPr lang="es-CO" dirty="0">
              <a:solidFill>
                <a:srgbClr val="0070C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72480" y="0"/>
            <a:ext cx="8229599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CO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Metodología</a:t>
            </a:r>
            <a:endParaRPr lang="es-CO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6386" name="Picture 2" descr="http://www.manualandia.com.ar/imagenes/tecnicas%20de%20estudio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518" y="725287"/>
            <a:ext cx="2020893" cy="134726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4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0"/>
            <a:ext cx="8352928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es-CO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s-CO" dirty="0" smtClean="0">
                <a:solidFill>
                  <a:srgbClr val="0070C0"/>
                </a:solidFill>
              </a:rPr>
              <a:t>6.  </a:t>
            </a:r>
            <a:r>
              <a:rPr lang="es-CO" dirty="0">
                <a:solidFill>
                  <a:srgbClr val="0070C0"/>
                </a:solidFill>
              </a:rPr>
              <a:t>Antes de resolver un problema hay que entender el enunciado claramente.</a:t>
            </a:r>
          </a:p>
          <a:p>
            <a:pPr marL="0" indent="0" algn="just">
              <a:buNone/>
            </a:pPr>
            <a:r>
              <a:rPr lang="es-CO" dirty="0">
                <a:solidFill>
                  <a:srgbClr val="0070C0"/>
                </a:solidFill>
              </a:rPr>
              <a:t> ¿Qué piden? Qué datos nos dan o podemos inferir del enunciado? ¿Qué datos están ocultos? Qué más conceptos debo clarificar o estudiar para poder resolverlo? ¿Qué significa esto o aquello?</a:t>
            </a:r>
          </a:p>
          <a:p>
            <a:pPr marL="0" indent="0" algn="just">
              <a:buNone/>
            </a:pPr>
            <a:r>
              <a:rPr lang="es-CO" dirty="0" smtClean="0">
                <a:solidFill>
                  <a:srgbClr val="0070C0"/>
                </a:solidFill>
              </a:rPr>
              <a:t> </a:t>
            </a:r>
          </a:p>
          <a:p>
            <a:pPr algn="just"/>
            <a:endParaRPr lang="es-CO" dirty="0">
              <a:solidFill>
                <a:srgbClr val="0070C0"/>
              </a:solidFill>
            </a:endParaRPr>
          </a:p>
        </p:txBody>
      </p:sp>
      <p:pic>
        <p:nvPicPr>
          <p:cNvPr id="4" name="3 Imagen" descr="http://www.beekmann.net/rocio/rohmaterial/patatas/completas/presentes/prueba/estudia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022" y="5375850"/>
            <a:ext cx="1978660" cy="152844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09235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6297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>
                <a:solidFill>
                  <a:srgbClr val="0070C0"/>
                </a:solidFill>
              </a:rPr>
              <a:t>6</a:t>
            </a:r>
            <a:r>
              <a:rPr lang="es-CO" dirty="0" smtClean="0">
                <a:solidFill>
                  <a:srgbClr val="0070C0"/>
                </a:solidFill>
              </a:rPr>
              <a:t>.</a:t>
            </a:r>
            <a:r>
              <a:rPr lang="es-CO" dirty="0"/>
              <a:t> </a:t>
            </a:r>
            <a:r>
              <a:rPr lang="es-CO" b="1" dirty="0">
                <a:solidFill>
                  <a:srgbClr val="FF0000"/>
                </a:solidFill>
              </a:rPr>
              <a:t>Lea y entienda </a:t>
            </a:r>
            <a:r>
              <a:rPr lang="es-CO" b="1" u="sng" dirty="0">
                <a:solidFill>
                  <a:srgbClr val="FF0000"/>
                </a:solidFill>
              </a:rPr>
              <a:t>perfectamente </a:t>
            </a:r>
            <a:r>
              <a:rPr lang="es-CO" b="1" dirty="0">
                <a:solidFill>
                  <a:srgbClr val="FF0000"/>
                </a:solidFill>
              </a:rPr>
              <a:t>los  ejemplos que hizo el profesor en la clase. </a:t>
            </a:r>
            <a:endParaRPr lang="es-CO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CO" dirty="0">
                <a:solidFill>
                  <a:srgbClr val="0070C0"/>
                </a:solidFill>
              </a:rPr>
              <a:t>¿Porqué esto?</a:t>
            </a:r>
          </a:p>
          <a:p>
            <a:pPr marL="0" indent="0">
              <a:buNone/>
            </a:pPr>
            <a:r>
              <a:rPr lang="es-CO" dirty="0">
                <a:solidFill>
                  <a:srgbClr val="0070C0"/>
                </a:solidFill>
              </a:rPr>
              <a:t>¿Porqué aquello?</a:t>
            </a:r>
          </a:p>
          <a:p>
            <a:pPr marL="0" indent="0">
              <a:buNone/>
            </a:pPr>
            <a:r>
              <a:rPr lang="es-CO" dirty="0">
                <a:solidFill>
                  <a:srgbClr val="0070C0"/>
                </a:solidFill>
              </a:rPr>
              <a:t>¿Dé dónde salió esto? </a:t>
            </a:r>
          </a:p>
          <a:p>
            <a:pPr marL="0" indent="0">
              <a:buNone/>
            </a:pPr>
            <a:r>
              <a:rPr lang="es-CO" dirty="0">
                <a:solidFill>
                  <a:srgbClr val="0070C0"/>
                </a:solidFill>
              </a:rPr>
              <a:t>¿De donde dedujeron  esto o aquello?</a:t>
            </a:r>
          </a:p>
          <a:p>
            <a:pPr marL="0" indent="0">
              <a:buNone/>
            </a:pPr>
            <a:r>
              <a:rPr lang="es-CO" dirty="0">
                <a:solidFill>
                  <a:srgbClr val="0070C0"/>
                </a:solidFill>
              </a:rPr>
              <a:t>¿Este dato de dónde salió</a:t>
            </a:r>
            <a:r>
              <a:rPr lang="es-CO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r>
              <a:rPr lang="es-CO" dirty="0">
                <a:solidFill>
                  <a:srgbClr val="0070C0"/>
                </a:solidFill>
              </a:rPr>
              <a:t>¿</a:t>
            </a:r>
            <a:r>
              <a:rPr lang="es-CO" dirty="0" smtClean="0">
                <a:solidFill>
                  <a:srgbClr val="0070C0"/>
                </a:solidFill>
              </a:rPr>
              <a:t>Con qué se relaciona?</a:t>
            </a:r>
            <a:endParaRPr lang="es-CO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pic>
        <p:nvPicPr>
          <p:cNvPr id="4" name="3 Imagen" descr="http://www.mariannavarro.net/images/estudi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224" y="2420888"/>
            <a:ext cx="2627784" cy="288032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94309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116632"/>
            <a:ext cx="8589640" cy="64533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dirty="0" smtClean="0">
              <a:solidFill>
                <a:srgbClr val="0070C0"/>
              </a:solidFill>
            </a:endParaRPr>
          </a:p>
          <a:p>
            <a:r>
              <a:rPr lang="es-CO" dirty="0" smtClean="0">
                <a:solidFill>
                  <a:srgbClr val="0070C0"/>
                </a:solidFill>
              </a:rPr>
              <a:t>7</a:t>
            </a:r>
            <a:r>
              <a:rPr lang="es-CO" dirty="0" smtClean="0">
                <a:solidFill>
                  <a:srgbClr val="0070C0"/>
                </a:solidFill>
              </a:rPr>
              <a:t>. Ahora hay que </a:t>
            </a:r>
            <a:r>
              <a:rPr lang="es-CO" b="1" u="sng" dirty="0" smtClean="0">
                <a:solidFill>
                  <a:srgbClr val="0070C0"/>
                </a:solidFill>
              </a:rPr>
              <a:t>volver a hacer </a:t>
            </a:r>
            <a:r>
              <a:rPr lang="es-CO" dirty="0" smtClean="0">
                <a:solidFill>
                  <a:srgbClr val="0070C0"/>
                </a:solidFill>
              </a:rPr>
              <a:t>esos problemas según esta secuencia:</a:t>
            </a:r>
          </a:p>
          <a:p>
            <a:r>
              <a:rPr lang="es-CO" dirty="0" smtClean="0">
                <a:solidFill>
                  <a:srgbClr val="0070C0"/>
                </a:solidFill>
              </a:rPr>
              <a:t>- Hoja en blanco</a:t>
            </a:r>
          </a:p>
          <a:p>
            <a:r>
              <a:rPr lang="es-CO" dirty="0" smtClean="0">
                <a:solidFill>
                  <a:srgbClr val="0070C0"/>
                </a:solidFill>
              </a:rPr>
              <a:t>- Copia del enunciado</a:t>
            </a:r>
          </a:p>
          <a:p>
            <a:r>
              <a:rPr lang="es-CO" dirty="0" smtClean="0">
                <a:solidFill>
                  <a:srgbClr val="0070C0"/>
                </a:solidFill>
              </a:rPr>
              <a:t>Resuelva </a:t>
            </a:r>
            <a:r>
              <a:rPr lang="es-CO" dirty="0">
                <a:solidFill>
                  <a:srgbClr val="0070C0"/>
                </a:solidFill>
              </a:rPr>
              <a:t>Ud.  </a:t>
            </a:r>
            <a:r>
              <a:rPr lang="es-CO" u="sng" dirty="0">
                <a:solidFill>
                  <a:srgbClr val="0070C0"/>
                </a:solidFill>
              </a:rPr>
              <a:t>solo</a:t>
            </a:r>
            <a:r>
              <a:rPr lang="es-CO" dirty="0">
                <a:solidFill>
                  <a:srgbClr val="0070C0"/>
                </a:solidFill>
              </a:rPr>
              <a:t> otra vez el problema sin mirar  la solución ¡hasta el resultado final y </a:t>
            </a:r>
            <a:r>
              <a:rPr lang="es-CO" dirty="0" smtClean="0">
                <a:solidFill>
                  <a:srgbClr val="0070C0"/>
                </a:solidFill>
              </a:rPr>
              <a:t>entenderlo </a:t>
            </a:r>
            <a:r>
              <a:rPr lang="es-CO" dirty="0" smtClean="0">
                <a:solidFill>
                  <a:srgbClr val="0070C0"/>
                </a:solidFill>
              </a:rPr>
              <a:t>perfectamente.</a:t>
            </a:r>
          </a:p>
          <a:p>
            <a:pPr marL="0" indent="0">
              <a:buNone/>
            </a:pPr>
            <a:endParaRPr lang="es-CO" dirty="0" smtClean="0">
              <a:solidFill>
                <a:srgbClr val="0070C0"/>
              </a:solidFill>
            </a:endParaRPr>
          </a:p>
          <a:p>
            <a:endParaRPr lang="es-C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37111"/>
            <a:ext cx="3888432" cy="22843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45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s-CO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O" dirty="0" smtClean="0">
                <a:solidFill>
                  <a:srgbClr val="0070C0"/>
                </a:solidFill>
              </a:rPr>
              <a:t>8</a:t>
            </a:r>
            <a:r>
              <a:rPr lang="es-CO" dirty="0" smtClean="0">
                <a:solidFill>
                  <a:srgbClr val="0070C0"/>
                </a:solidFill>
              </a:rPr>
              <a:t>. Pregunte. </a:t>
            </a:r>
            <a:r>
              <a:rPr lang="es-CO" dirty="0">
                <a:solidFill>
                  <a:srgbClr val="0070C0"/>
                </a:solidFill>
              </a:rPr>
              <a:t>Quien pregunta aprende. </a:t>
            </a:r>
            <a:r>
              <a:rPr lang="es-CO" dirty="0" smtClean="0">
                <a:solidFill>
                  <a:srgbClr val="0070C0"/>
                </a:solidFill>
              </a:rPr>
              <a:t>Pregunte</a:t>
            </a:r>
            <a:endParaRPr lang="es-CO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O" dirty="0">
                <a:solidFill>
                  <a:srgbClr val="0070C0"/>
                </a:solidFill>
              </a:rPr>
              <a:t>cuanto antes aquello que no </a:t>
            </a:r>
            <a:r>
              <a:rPr lang="es-CO" dirty="0" smtClean="0">
                <a:solidFill>
                  <a:srgbClr val="0070C0"/>
                </a:solidFill>
              </a:rPr>
              <a:t>entienda bien, al</a:t>
            </a:r>
            <a:endParaRPr lang="es-CO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O" dirty="0">
                <a:solidFill>
                  <a:srgbClr val="0070C0"/>
                </a:solidFill>
              </a:rPr>
              <a:t>profesor, a tus </a:t>
            </a:r>
            <a:r>
              <a:rPr lang="es-CO" dirty="0" smtClean="0">
                <a:solidFill>
                  <a:srgbClr val="0070C0"/>
                </a:solidFill>
              </a:rPr>
              <a:t>compañeros... </a:t>
            </a:r>
            <a:r>
              <a:rPr lang="es-CO" dirty="0">
                <a:solidFill>
                  <a:srgbClr val="0070C0"/>
                </a:solidFill>
              </a:rPr>
              <a:t>Lo que </a:t>
            </a:r>
            <a:r>
              <a:rPr lang="es-CO" dirty="0" smtClean="0">
                <a:solidFill>
                  <a:srgbClr val="0070C0"/>
                </a:solidFill>
              </a:rPr>
              <a:t> </a:t>
            </a:r>
            <a:r>
              <a:rPr lang="es-CO" dirty="0">
                <a:solidFill>
                  <a:srgbClr val="0070C0"/>
                </a:solidFill>
              </a:rPr>
              <a:t>parezca</a:t>
            </a:r>
          </a:p>
          <a:p>
            <a:pPr marL="0" indent="0">
              <a:buNone/>
            </a:pPr>
            <a:r>
              <a:rPr lang="es-CO" dirty="0" smtClean="0">
                <a:solidFill>
                  <a:srgbClr val="0070C0"/>
                </a:solidFill>
              </a:rPr>
              <a:t>entender, coméntalo y discútelo </a:t>
            </a:r>
            <a:r>
              <a:rPr lang="es-CO" dirty="0">
                <a:solidFill>
                  <a:srgbClr val="0070C0"/>
                </a:solidFill>
              </a:rPr>
              <a:t>para asegurarte de que </a:t>
            </a:r>
            <a:r>
              <a:rPr lang="es-CO" dirty="0" smtClean="0">
                <a:solidFill>
                  <a:srgbClr val="0070C0"/>
                </a:solidFill>
              </a:rPr>
              <a:t>lo entiendes muy bien.</a:t>
            </a:r>
          </a:p>
          <a:p>
            <a:pPr marL="0" indent="0">
              <a:buNone/>
            </a:pPr>
            <a:r>
              <a:rPr lang="es-CO" b="1" dirty="0">
                <a:solidFill>
                  <a:srgbClr val="0070C0"/>
                </a:solidFill>
              </a:rPr>
              <a:t>La pregunta es el anzuelo para pescar en </a:t>
            </a:r>
            <a:r>
              <a:rPr lang="es-CO" b="1" dirty="0" smtClean="0">
                <a:solidFill>
                  <a:srgbClr val="0070C0"/>
                </a:solidFill>
              </a:rPr>
              <a:t>el  </a:t>
            </a:r>
            <a:r>
              <a:rPr lang="es-CO" b="1" dirty="0">
                <a:solidFill>
                  <a:srgbClr val="0070C0"/>
                </a:solidFill>
              </a:rPr>
              <a:t>mar de las </a:t>
            </a:r>
            <a:r>
              <a:rPr lang="es-CO" b="1" dirty="0" smtClean="0">
                <a:solidFill>
                  <a:srgbClr val="0070C0"/>
                </a:solidFill>
              </a:rPr>
              <a:t>ideas</a:t>
            </a:r>
            <a:r>
              <a:rPr lang="es-CO" b="1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es-CO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O" b="1" dirty="0" smtClean="0">
                <a:solidFill>
                  <a:srgbClr val="0070C0"/>
                </a:solidFill>
              </a:rPr>
              <a:t>              NO SE QUEDE CON LAS DUDAS.</a:t>
            </a:r>
            <a:endParaRPr lang="es-CO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164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s-CO" dirty="0" smtClean="0">
              <a:solidFill>
                <a:srgbClr val="0070C0"/>
              </a:solidFill>
            </a:endParaRPr>
          </a:p>
          <a:p>
            <a:endParaRPr lang="es-CO" dirty="0">
              <a:solidFill>
                <a:srgbClr val="0070C0"/>
              </a:solidFill>
            </a:endParaRPr>
          </a:p>
          <a:p>
            <a:endParaRPr lang="es-CO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O" dirty="0" smtClean="0">
                <a:solidFill>
                  <a:srgbClr val="0070C0"/>
                </a:solidFill>
              </a:rPr>
              <a:t>9. </a:t>
            </a:r>
            <a:r>
              <a:rPr lang="es-CO" dirty="0" smtClean="0">
                <a:solidFill>
                  <a:srgbClr val="0070C0"/>
                </a:solidFill>
              </a:rPr>
              <a:t>Ahora haga los </a:t>
            </a:r>
            <a:r>
              <a:rPr lang="es-CO" b="1" dirty="0" smtClean="0">
                <a:solidFill>
                  <a:srgbClr val="0070C0"/>
                </a:solidFill>
              </a:rPr>
              <a:t>problemas resueltos </a:t>
            </a:r>
            <a:r>
              <a:rPr lang="es-CO" dirty="0" smtClean="0">
                <a:solidFill>
                  <a:srgbClr val="0070C0"/>
                </a:solidFill>
              </a:rPr>
              <a:t>del libro siguiendo el mismo orden que indican los  puntos 6,7,8,9</a:t>
            </a:r>
            <a:endParaRPr lang="es-CO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64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s-CO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s-CO" dirty="0" smtClean="0">
                <a:solidFill>
                  <a:srgbClr val="0070C0"/>
                </a:solidFill>
              </a:rPr>
              <a:t>10</a:t>
            </a:r>
            <a:r>
              <a:rPr lang="es-CO" dirty="0" smtClean="0">
                <a:solidFill>
                  <a:srgbClr val="0070C0"/>
                </a:solidFill>
              </a:rPr>
              <a:t>. </a:t>
            </a:r>
            <a:r>
              <a:rPr lang="es-CO" dirty="0">
                <a:solidFill>
                  <a:srgbClr val="0070C0"/>
                </a:solidFill>
              </a:rPr>
              <a:t>E</a:t>
            </a:r>
            <a:r>
              <a:rPr lang="es-CO" dirty="0" smtClean="0">
                <a:solidFill>
                  <a:srgbClr val="0070C0"/>
                </a:solidFill>
              </a:rPr>
              <a:t>n esta etapa  haga </a:t>
            </a:r>
            <a:r>
              <a:rPr lang="es-CO" dirty="0" smtClean="0">
                <a:solidFill>
                  <a:srgbClr val="0070C0"/>
                </a:solidFill>
              </a:rPr>
              <a:t>una serie de problemas propuestos. Insista con los problemas que no puede resolver  fácilmente.</a:t>
            </a:r>
          </a:p>
          <a:p>
            <a:pPr marL="0" indent="0" algn="just">
              <a:buNone/>
            </a:pPr>
            <a:endParaRPr lang="es-CO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s-CO" dirty="0" smtClean="0">
                <a:solidFill>
                  <a:srgbClr val="0070C0"/>
                </a:solidFill>
              </a:rPr>
              <a:t>Si no puede resolverlo ahora, intente más tarde.</a:t>
            </a:r>
          </a:p>
          <a:p>
            <a:pPr marL="0" indent="0" algn="just">
              <a:buNone/>
            </a:pPr>
            <a:r>
              <a:rPr lang="es-CO" dirty="0" smtClean="0">
                <a:solidFill>
                  <a:srgbClr val="0070C0"/>
                </a:solidFill>
              </a:rPr>
              <a:t>Vuelva y mire algún concepto teórico que posiblemente no entendió o un concepto previo que le quedó faltando. </a:t>
            </a:r>
            <a:r>
              <a:rPr lang="es-CO" u="sng" dirty="0" smtClean="0">
                <a:solidFill>
                  <a:srgbClr val="0070C0"/>
                </a:solidFill>
              </a:rPr>
              <a:t>No se rinda fácilmente</a:t>
            </a:r>
            <a:r>
              <a:rPr lang="es-CO" dirty="0" smtClean="0">
                <a:solidFill>
                  <a:srgbClr val="0070C0"/>
                </a:solidFill>
              </a:rPr>
              <a:t>. Trate de resolver un ejercicio mañana si hoy no fue capaz.</a:t>
            </a:r>
          </a:p>
          <a:p>
            <a:pPr marL="0" indent="0" algn="just">
              <a:buNone/>
            </a:pPr>
            <a:endParaRPr lang="es-CO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683568" y="5589240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>
                <a:solidFill>
                  <a:srgbClr val="0070C0"/>
                </a:solidFill>
              </a:rPr>
              <a:t>Más vale trabajar a fondo 3 ó 4 problemas que "mirarse" </a:t>
            </a:r>
            <a:r>
              <a:rPr lang="es-CO" sz="2800" dirty="0" smtClean="0">
                <a:solidFill>
                  <a:srgbClr val="0070C0"/>
                </a:solidFill>
              </a:rPr>
              <a:t>todos…</a:t>
            </a:r>
            <a:endParaRPr lang="es-CO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4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658559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s-CO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CO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s-CO" dirty="0" smtClean="0">
                <a:solidFill>
                  <a:srgbClr val="0070C0"/>
                </a:solidFill>
              </a:rPr>
              <a:t>11</a:t>
            </a:r>
            <a:r>
              <a:rPr lang="es-CO" dirty="0" smtClean="0">
                <a:solidFill>
                  <a:srgbClr val="0070C0"/>
                </a:solidFill>
              </a:rPr>
              <a:t>. </a:t>
            </a:r>
            <a:r>
              <a:rPr lang="es-CO" dirty="0">
                <a:solidFill>
                  <a:srgbClr val="0070C0"/>
                </a:solidFill>
              </a:rPr>
              <a:t>Si después  de mucho intento no pudo, vaya donde un amigo o donde el profesor o </a:t>
            </a:r>
            <a:r>
              <a:rPr lang="es-CO" dirty="0" smtClean="0">
                <a:solidFill>
                  <a:srgbClr val="0070C0"/>
                </a:solidFill>
              </a:rPr>
              <a:t>las asesorías </a:t>
            </a:r>
            <a:r>
              <a:rPr lang="es-CO" dirty="0" smtClean="0">
                <a:solidFill>
                  <a:srgbClr val="0070C0"/>
                </a:solidFill>
              </a:rPr>
              <a:t> </a:t>
            </a:r>
            <a:r>
              <a:rPr lang="es-CO" dirty="0">
                <a:solidFill>
                  <a:srgbClr val="0070C0"/>
                </a:solidFill>
              </a:rPr>
              <a:t>y clarifique completamente. Pero trate de decir: llegué hasta acá, no entendí esto….pienso que puede ser por </a:t>
            </a:r>
            <a:r>
              <a:rPr lang="es-CO" dirty="0" smtClean="0">
                <a:solidFill>
                  <a:srgbClr val="0070C0"/>
                </a:solidFill>
              </a:rPr>
              <a:t>acá…</a:t>
            </a:r>
            <a:endParaRPr lang="es-CO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s-CO" dirty="0" smtClean="0">
                <a:solidFill>
                  <a:srgbClr val="0070C0"/>
                </a:solidFill>
              </a:rPr>
              <a:t>Luego mire </a:t>
            </a:r>
            <a:r>
              <a:rPr lang="es-CO" dirty="0">
                <a:solidFill>
                  <a:srgbClr val="0070C0"/>
                </a:solidFill>
              </a:rPr>
              <a:t>dónde fallo y </a:t>
            </a:r>
            <a:r>
              <a:rPr lang="es-CO" dirty="0" smtClean="0">
                <a:solidFill>
                  <a:srgbClr val="0070C0"/>
                </a:solidFill>
              </a:rPr>
              <a:t>por qué </a:t>
            </a:r>
            <a:r>
              <a:rPr lang="es-CO" dirty="0" smtClean="0">
                <a:solidFill>
                  <a:srgbClr val="0070C0"/>
                </a:solidFill>
              </a:rPr>
              <a:t>y </a:t>
            </a:r>
            <a:r>
              <a:rPr lang="es-CO" dirty="0" err="1" smtClean="0">
                <a:solidFill>
                  <a:srgbClr val="0070C0"/>
                </a:solidFill>
              </a:rPr>
              <a:t>aclarelo</a:t>
            </a:r>
            <a:r>
              <a:rPr lang="es-CO" dirty="0" smtClean="0">
                <a:solidFill>
                  <a:srgbClr val="0070C0"/>
                </a:solidFill>
              </a:rPr>
              <a:t> </a:t>
            </a:r>
            <a:r>
              <a:rPr lang="es-CO" dirty="0" smtClean="0">
                <a:solidFill>
                  <a:srgbClr val="0070C0"/>
                </a:solidFill>
              </a:rPr>
              <a:t>completamente.</a:t>
            </a:r>
            <a:endParaRPr lang="es-CO" dirty="0">
              <a:solidFill>
                <a:srgbClr val="0070C0"/>
              </a:solidFill>
            </a:endParaRPr>
          </a:p>
          <a:p>
            <a:endParaRPr lang="es-MX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18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712968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CO" sz="6000" dirty="0" smtClean="0">
                <a:solidFill>
                  <a:srgbClr val="0070C0"/>
                </a:solidFill>
              </a:rPr>
              <a:t>BIENVENIDOS A SU </a:t>
            </a:r>
            <a:r>
              <a:rPr lang="es-CO" sz="6000" dirty="0" smtClean="0">
                <a:solidFill>
                  <a:srgbClr val="0070C0"/>
                </a:solidFill>
              </a:rPr>
              <a:t>CLASE</a:t>
            </a:r>
            <a:r>
              <a:rPr lang="es-CO" sz="6000" dirty="0">
                <a:solidFill>
                  <a:srgbClr val="0070C0"/>
                </a:solidFill>
              </a:rPr>
              <a:t/>
            </a:r>
            <a:br>
              <a:rPr lang="es-CO" sz="6000" dirty="0">
                <a:solidFill>
                  <a:srgbClr val="0070C0"/>
                </a:solidFill>
              </a:rPr>
            </a:br>
            <a:r>
              <a:rPr lang="es-CO" sz="2800" dirty="0" smtClean="0">
                <a:solidFill>
                  <a:srgbClr val="0070C0"/>
                </a:solidFill>
              </a:rPr>
              <a:t>INFORMACIÓN RECOPILADA Y ORGANIZADA POR </a:t>
            </a:r>
            <a:br>
              <a:rPr lang="es-CO" sz="2800" dirty="0" smtClean="0">
                <a:solidFill>
                  <a:srgbClr val="0070C0"/>
                </a:solidFill>
              </a:rPr>
            </a:br>
            <a:r>
              <a:rPr lang="es-CO" sz="2800" dirty="0">
                <a:solidFill>
                  <a:srgbClr val="0070C0"/>
                </a:solidFill>
              </a:rPr>
              <a:t/>
            </a:r>
            <a:br>
              <a:rPr lang="es-CO" sz="2800" dirty="0">
                <a:solidFill>
                  <a:srgbClr val="0070C0"/>
                </a:solidFill>
              </a:rPr>
            </a:br>
            <a:r>
              <a:rPr lang="es-CO" sz="2800" dirty="0" smtClean="0">
                <a:solidFill>
                  <a:srgbClr val="0070C0"/>
                </a:solidFill>
              </a:rPr>
              <a:t>EFRÉN GIRALDO TORO</a:t>
            </a:r>
            <a:endParaRPr lang="es-CO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s-CO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O" dirty="0" smtClean="0">
                <a:solidFill>
                  <a:srgbClr val="0070C0"/>
                </a:solidFill>
              </a:rPr>
              <a:t>12</a:t>
            </a:r>
            <a:r>
              <a:rPr lang="es-CO" dirty="0" smtClean="0">
                <a:solidFill>
                  <a:srgbClr val="0070C0"/>
                </a:solidFill>
              </a:rPr>
              <a:t>. Tomar </a:t>
            </a:r>
            <a:r>
              <a:rPr lang="es-CO" dirty="0">
                <a:solidFill>
                  <a:srgbClr val="0070C0"/>
                </a:solidFill>
              </a:rPr>
              <a:t>buenos apuntes de la corrección de esos problemas:</a:t>
            </a:r>
          </a:p>
          <a:p>
            <a:r>
              <a:rPr lang="pt-BR" dirty="0" smtClean="0">
                <a:solidFill>
                  <a:srgbClr val="0070C0"/>
                </a:solidFill>
              </a:rPr>
              <a:t> </a:t>
            </a:r>
            <a:r>
              <a:rPr lang="pt-BR" dirty="0">
                <a:solidFill>
                  <a:srgbClr val="0070C0"/>
                </a:solidFill>
              </a:rPr>
              <a:t>Tomar </a:t>
            </a:r>
            <a:r>
              <a:rPr lang="pt-BR" dirty="0" err="1" smtClean="0">
                <a:solidFill>
                  <a:srgbClr val="0070C0"/>
                </a:solidFill>
              </a:rPr>
              <a:t>conciencia</a:t>
            </a:r>
            <a:r>
              <a:rPr lang="pt-BR" dirty="0" smtClean="0">
                <a:solidFill>
                  <a:srgbClr val="0070C0"/>
                </a:solidFill>
              </a:rPr>
              <a:t> </a:t>
            </a:r>
            <a:r>
              <a:rPr lang="pt-BR" dirty="0">
                <a:solidFill>
                  <a:srgbClr val="0070C0"/>
                </a:solidFill>
              </a:rPr>
              <a:t>de </a:t>
            </a:r>
            <a:r>
              <a:rPr lang="pt-BR" dirty="0" err="1">
                <a:solidFill>
                  <a:srgbClr val="0070C0"/>
                </a:solidFill>
              </a:rPr>
              <a:t>los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err="1">
                <a:solidFill>
                  <a:srgbClr val="0070C0"/>
                </a:solidFill>
              </a:rPr>
              <a:t>errores</a:t>
            </a:r>
            <a:r>
              <a:rPr lang="pt-BR" dirty="0">
                <a:solidFill>
                  <a:srgbClr val="0070C0"/>
                </a:solidFill>
              </a:rPr>
              <a:t> → </a:t>
            </a:r>
            <a:r>
              <a:rPr lang="pt-BR" sz="2400" dirty="0" smtClean="0">
                <a:solidFill>
                  <a:srgbClr val="0070C0"/>
                </a:solidFill>
              </a:rPr>
              <a:t>I M P O R T A N T E</a:t>
            </a:r>
          </a:p>
          <a:p>
            <a:r>
              <a:rPr lang="es-CO" dirty="0" smtClean="0">
                <a:solidFill>
                  <a:srgbClr val="0070C0"/>
                </a:solidFill>
              </a:rPr>
              <a:t> </a:t>
            </a:r>
            <a:r>
              <a:rPr lang="es-CO" dirty="0">
                <a:solidFill>
                  <a:srgbClr val="0070C0"/>
                </a:solidFill>
              </a:rPr>
              <a:t>No copiar sólo la </a:t>
            </a:r>
            <a:r>
              <a:rPr lang="es-CO" dirty="0" smtClean="0">
                <a:solidFill>
                  <a:srgbClr val="0070C0"/>
                </a:solidFill>
              </a:rPr>
              <a:t>solución</a:t>
            </a:r>
            <a:r>
              <a:rPr lang="es-CO" dirty="0">
                <a:solidFill>
                  <a:srgbClr val="0070C0"/>
                </a:solidFill>
              </a:rPr>
              <a:t>. </a:t>
            </a:r>
            <a:endParaRPr lang="es-CO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O" dirty="0" smtClean="0">
                <a:solidFill>
                  <a:srgbClr val="0070C0"/>
                </a:solidFill>
              </a:rPr>
              <a:t>13. </a:t>
            </a:r>
            <a:r>
              <a:rPr lang="es-CO" dirty="0" smtClean="0">
                <a:solidFill>
                  <a:srgbClr val="0070C0"/>
                </a:solidFill>
              </a:rPr>
              <a:t>Hay </a:t>
            </a:r>
            <a:r>
              <a:rPr lang="es-CO" dirty="0">
                <a:solidFill>
                  <a:srgbClr val="0070C0"/>
                </a:solidFill>
              </a:rPr>
              <a:t>que tomar nota de los comentarios del </a:t>
            </a:r>
            <a:r>
              <a:rPr lang="es-CO" dirty="0" smtClean="0">
                <a:solidFill>
                  <a:srgbClr val="0070C0"/>
                </a:solidFill>
              </a:rPr>
              <a:t>profesor en la clase y en los problemas.</a:t>
            </a:r>
            <a:endParaRPr lang="es-CO" dirty="0">
              <a:solidFill>
                <a:srgbClr val="0070C0"/>
              </a:solidFill>
            </a:endParaRPr>
          </a:p>
          <a:p>
            <a:r>
              <a:rPr lang="es-CO" dirty="0" smtClean="0">
                <a:solidFill>
                  <a:srgbClr val="0070C0"/>
                </a:solidFill>
              </a:rPr>
              <a:t> </a:t>
            </a:r>
            <a:r>
              <a:rPr lang="es-CO" dirty="0">
                <a:solidFill>
                  <a:srgbClr val="0070C0"/>
                </a:solidFill>
              </a:rPr>
              <a:t>En casa hay que elaborar principios y comentarios que se añadirán al esquema o resumen</a:t>
            </a:r>
          </a:p>
        </p:txBody>
      </p:sp>
    </p:spTree>
    <p:extLst>
      <p:ext uri="{BB962C8B-B14F-4D97-AF65-F5344CB8AC3E}">
        <p14:creationId xmlns:p14="http://schemas.microsoft.com/office/powerpoint/2010/main" val="18948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87213"/>
            <a:ext cx="8229600" cy="539005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>
                <a:solidFill>
                  <a:srgbClr val="0070C0"/>
                </a:solidFill>
              </a:rPr>
              <a:t>14. </a:t>
            </a:r>
            <a:r>
              <a:rPr lang="es-CO" dirty="0" smtClean="0">
                <a:solidFill>
                  <a:srgbClr val="0070C0"/>
                </a:solidFill>
              </a:rPr>
              <a:t>No trate solo de memorizar. Se trata  de analizar y de resolver problemas uno mismo.</a:t>
            </a:r>
          </a:p>
          <a:p>
            <a:pPr marL="0" indent="0">
              <a:buNone/>
            </a:pPr>
            <a:endParaRPr lang="es-CO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CO" dirty="0" smtClean="0"/>
          </a:p>
          <a:p>
            <a:endParaRPr lang="es-CO" dirty="0" smtClean="0"/>
          </a:p>
          <a:p>
            <a:pPr marL="0" indent="0">
              <a:buNone/>
            </a:pPr>
            <a:endParaRPr lang="es-CO" dirty="0" smtClean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</p:txBody>
      </p:sp>
      <p:pic>
        <p:nvPicPr>
          <p:cNvPr id="5" name="4 Imagen" descr="http://www.colegiorauquen.cl/wp/wp-content/uploads/2009/06/studying-winc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88840"/>
            <a:ext cx="3816424" cy="3672408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94238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dirty="0" smtClean="0">
                <a:solidFill>
                  <a:srgbClr val="0070C0"/>
                </a:solidFill>
              </a:rPr>
              <a:t>15.Toma </a:t>
            </a:r>
            <a:r>
              <a:rPr lang="es-CO" dirty="0">
                <a:solidFill>
                  <a:srgbClr val="0070C0"/>
                </a:solidFill>
              </a:rPr>
              <a:t>siempre los apuntes en </a:t>
            </a:r>
            <a:r>
              <a:rPr lang="es-CO" dirty="0" smtClean="0">
                <a:solidFill>
                  <a:srgbClr val="0070C0"/>
                </a:solidFill>
              </a:rPr>
              <a:t>un cuaderno apropiado. No en papeles u hojas sueltas</a:t>
            </a:r>
          </a:p>
          <a:p>
            <a:pPr marL="0" indent="0" algn="just">
              <a:buNone/>
            </a:pPr>
            <a:endParaRPr lang="es-CO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s-CO" dirty="0" smtClean="0">
                <a:solidFill>
                  <a:srgbClr val="0070C0"/>
                </a:solidFill>
              </a:rPr>
              <a:t>16. </a:t>
            </a:r>
            <a:r>
              <a:rPr lang="es-CO" dirty="0" smtClean="0">
                <a:solidFill>
                  <a:srgbClr val="0070C0"/>
                </a:solidFill>
              </a:rPr>
              <a:t>Para  cada </a:t>
            </a:r>
            <a:r>
              <a:rPr lang="es-CO" dirty="0">
                <a:solidFill>
                  <a:srgbClr val="0070C0"/>
                </a:solidFill>
              </a:rPr>
              <a:t>tema, es mejor tener por separado la teoría con </a:t>
            </a:r>
            <a:r>
              <a:rPr lang="es-CO" dirty="0" smtClean="0">
                <a:solidFill>
                  <a:srgbClr val="0070C0"/>
                </a:solidFill>
              </a:rPr>
              <a:t>los ejemplos </a:t>
            </a:r>
            <a:r>
              <a:rPr lang="es-CO" dirty="0">
                <a:solidFill>
                  <a:srgbClr val="0070C0"/>
                </a:solidFill>
              </a:rPr>
              <a:t>de los problemas</a:t>
            </a:r>
            <a:r>
              <a:rPr lang="es-CO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endParaRPr lang="es-CO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s-CO" dirty="0" smtClean="0">
                <a:solidFill>
                  <a:srgbClr val="0070C0"/>
                </a:solidFill>
              </a:rPr>
              <a:t>17. </a:t>
            </a:r>
            <a:r>
              <a:rPr lang="es-CO" dirty="0" smtClean="0">
                <a:solidFill>
                  <a:srgbClr val="0070C0"/>
                </a:solidFill>
              </a:rPr>
              <a:t>Hay </a:t>
            </a:r>
            <a:r>
              <a:rPr lang="es-CO" dirty="0">
                <a:solidFill>
                  <a:srgbClr val="0070C0"/>
                </a:solidFill>
              </a:rPr>
              <a:t>que ser ordenado y limpio en la toma de apuntes y en </a:t>
            </a:r>
            <a:r>
              <a:rPr lang="es-CO" dirty="0" smtClean="0">
                <a:solidFill>
                  <a:srgbClr val="0070C0"/>
                </a:solidFill>
              </a:rPr>
              <a:t>la resolución </a:t>
            </a:r>
            <a:r>
              <a:rPr lang="es-CO" dirty="0">
                <a:solidFill>
                  <a:srgbClr val="0070C0"/>
                </a:solidFill>
              </a:rPr>
              <a:t>de ejercicios. </a:t>
            </a:r>
            <a:r>
              <a:rPr lang="es-CO" dirty="0" smtClean="0">
                <a:solidFill>
                  <a:srgbClr val="0070C0"/>
                </a:solidFill>
              </a:rPr>
              <a:t>Algunos  </a:t>
            </a:r>
            <a:r>
              <a:rPr lang="es-CO" dirty="0">
                <a:solidFill>
                  <a:srgbClr val="0070C0"/>
                </a:solidFill>
              </a:rPr>
              <a:t>alumnos no suelen dar a este </a:t>
            </a:r>
            <a:r>
              <a:rPr lang="es-CO" dirty="0" smtClean="0">
                <a:solidFill>
                  <a:srgbClr val="0070C0"/>
                </a:solidFill>
              </a:rPr>
              <a:t>aspecto  la </a:t>
            </a:r>
            <a:r>
              <a:rPr lang="es-CO" dirty="0">
                <a:solidFill>
                  <a:srgbClr val="0070C0"/>
                </a:solidFill>
              </a:rPr>
              <a:t>importancia que </a:t>
            </a:r>
            <a:r>
              <a:rPr lang="es-CO" dirty="0" smtClean="0">
                <a:solidFill>
                  <a:srgbClr val="0070C0"/>
                </a:solidFill>
              </a:rPr>
              <a:t>merece y luego ante tal desorden no les provoca ni mirar siquiera .</a:t>
            </a:r>
            <a:endParaRPr lang="es-CO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05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s-CO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O" dirty="0" smtClean="0">
                <a:solidFill>
                  <a:srgbClr val="0070C0"/>
                </a:solidFill>
              </a:rPr>
              <a:t>18. </a:t>
            </a:r>
            <a:r>
              <a:rPr lang="es-CO" dirty="0" smtClean="0">
                <a:solidFill>
                  <a:srgbClr val="0070C0"/>
                </a:solidFill>
              </a:rPr>
              <a:t>¡</a:t>
            </a:r>
            <a:r>
              <a:rPr lang="es-CO" dirty="0" smtClean="0">
                <a:solidFill>
                  <a:srgbClr val="0070C0"/>
                </a:solidFill>
              </a:rPr>
              <a:t>En el estudio y repaso  </a:t>
            </a:r>
            <a:r>
              <a:rPr lang="es-CO" dirty="0">
                <a:solidFill>
                  <a:srgbClr val="0070C0"/>
                </a:solidFill>
              </a:rPr>
              <a:t>no hay que ahorrar papel</a:t>
            </a:r>
            <a:r>
              <a:rPr lang="es-CO" dirty="0" smtClean="0">
                <a:solidFill>
                  <a:srgbClr val="0070C0"/>
                </a:solidFill>
              </a:rPr>
              <a:t>! Lo puede hacer con papel reciclable.</a:t>
            </a:r>
          </a:p>
          <a:p>
            <a:pPr marL="0" indent="0">
              <a:buNone/>
            </a:pPr>
            <a:endParaRPr lang="es-CO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O" dirty="0" smtClean="0">
                <a:solidFill>
                  <a:srgbClr val="0070C0"/>
                </a:solidFill>
              </a:rPr>
              <a:t>19. </a:t>
            </a:r>
            <a:r>
              <a:rPr lang="es-CO" dirty="0">
                <a:solidFill>
                  <a:srgbClr val="0070C0"/>
                </a:solidFill>
              </a:rPr>
              <a:t>Estudia siempre escribiendo y si te atascas en un problema, tacha todo y comienza de nuevo. Si el atasco persiste, espera un rato y vuelve a intentarlo.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433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8830816" cy="658681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s-CO" dirty="0" smtClean="0"/>
          </a:p>
          <a:p>
            <a:r>
              <a:rPr lang="es-CO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¡</a:t>
            </a:r>
            <a:r>
              <a:rPr lang="es-CO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olvide</a:t>
            </a:r>
            <a:r>
              <a:rPr lang="es-CO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endParaRPr lang="es-CO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CO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CO" b="1" dirty="0" smtClean="0">
                <a:solidFill>
                  <a:srgbClr val="0070C0"/>
                </a:solidFill>
              </a:rPr>
              <a:t>20</a:t>
            </a:r>
            <a:r>
              <a:rPr lang="es-CO" b="1" dirty="0" smtClean="0">
                <a:solidFill>
                  <a:srgbClr val="0070C0"/>
                </a:solidFill>
              </a:rPr>
              <a:t>. Las  ciencias </a:t>
            </a:r>
            <a:r>
              <a:rPr lang="es-CO" b="1" dirty="0" smtClean="0">
                <a:solidFill>
                  <a:srgbClr val="0070C0"/>
                </a:solidFill>
              </a:rPr>
              <a:t>se aprenden es “haciendo”.</a:t>
            </a:r>
          </a:p>
          <a:p>
            <a:pPr algn="just"/>
            <a:r>
              <a:rPr lang="es-CO" dirty="0" smtClean="0">
                <a:solidFill>
                  <a:srgbClr val="0070C0"/>
                </a:solidFill>
              </a:rPr>
              <a:t>Por cada hora de clase de debe practicar mínimo dos horas sólo. O sea que  por cuatro horas semanales se deben </a:t>
            </a:r>
            <a:r>
              <a:rPr lang="es-CO" b="1" dirty="0" smtClean="0">
                <a:solidFill>
                  <a:srgbClr val="0070C0"/>
                </a:solidFill>
              </a:rPr>
              <a:t>estudiar mínimo 8 </a:t>
            </a:r>
            <a:r>
              <a:rPr lang="es-CO" dirty="0" smtClean="0">
                <a:solidFill>
                  <a:srgbClr val="0070C0"/>
                </a:solidFill>
              </a:rPr>
              <a:t>semanales de </a:t>
            </a:r>
            <a:r>
              <a:rPr lang="es-CO" dirty="0" smtClean="0">
                <a:solidFill>
                  <a:srgbClr val="0070C0"/>
                </a:solidFill>
              </a:rPr>
              <a:t>una materia.</a:t>
            </a:r>
            <a:endParaRPr lang="es-CO" dirty="0" smtClean="0">
              <a:solidFill>
                <a:srgbClr val="0070C0"/>
              </a:solidFill>
            </a:endParaRPr>
          </a:p>
          <a:p>
            <a:endParaRPr lang="es-CO" b="1" dirty="0">
              <a:solidFill>
                <a:srgbClr val="0070C0"/>
              </a:solidFill>
            </a:endParaRPr>
          </a:p>
        </p:txBody>
      </p:sp>
      <p:pic>
        <p:nvPicPr>
          <p:cNvPr id="3076" name="Picture 4" descr="http://2.bp.blogspot.com/-1B4A2aI7pz0/TeiUNPcbdiI/AAAAAAAABTE/sLMuL8lUzeg/s1600/icomat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2828925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54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4533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endParaRPr lang="es-CO" sz="4400" b="1" dirty="0" smtClean="0">
              <a:solidFill>
                <a:srgbClr val="0070C0"/>
              </a:solidFill>
            </a:endParaRPr>
          </a:p>
          <a:p>
            <a:pPr algn="just"/>
            <a:r>
              <a:rPr lang="es-CO" sz="4400" b="1" dirty="0" smtClean="0">
                <a:solidFill>
                  <a:srgbClr val="0070C0"/>
                </a:solidFill>
              </a:rPr>
              <a:t>¡</a:t>
            </a:r>
            <a:r>
              <a:rPr lang="es-CO" sz="4400" b="1" dirty="0" smtClean="0">
                <a:solidFill>
                  <a:srgbClr val="0070C0"/>
                </a:solidFill>
              </a:rPr>
              <a:t>Si </a:t>
            </a:r>
            <a:r>
              <a:rPr lang="es-CO" sz="4400" b="1" dirty="0" smtClean="0">
                <a:solidFill>
                  <a:srgbClr val="0070C0"/>
                </a:solidFill>
              </a:rPr>
              <a:t>no hace lo anterior  </a:t>
            </a:r>
            <a:r>
              <a:rPr lang="es-CO" sz="4400" b="1" dirty="0">
                <a:solidFill>
                  <a:srgbClr val="0070C0"/>
                </a:solidFill>
              </a:rPr>
              <a:t>no se pregunte porqué va a perder, va </a:t>
            </a:r>
            <a:r>
              <a:rPr lang="es-CO" sz="4400" b="1" dirty="0" smtClean="0">
                <a:solidFill>
                  <a:srgbClr val="0070C0"/>
                </a:solidFill>
              </a:rPr>
              <a:t>perdiendo, </a:t>
            </a:r>
            <a:r>
              <a:rPr lang="es-CO" sz="4400" b="1" dirty="0">
                <a:solidFill>
                  <a:srgbClr val="0070C0"/>
                </a:solidFill>
              </a:rPr>
              <a:t>o perdió </a:t>
            </a:r>
            <a:r>
              <a:rPr lang="es-CO" sz="4400" b="1" dirty="0" smtClean="0">
                <a:solidFill>
                  <a:srgbClr val="0070C0"/>
                </a:solidFill>
              </a:rPr>
              <a:t>una materia!</a:t>
            </a:r>
            <a:endParaRPr lang="es-CO" sz="4400" b="1" dirty="0" smtClean="0">
              <a:solidFill>
                <a:srgbClr val="0070C0"/>
              </a:solidFill>
            </a:endParaRPr>
          </a:p>
          <a:p>
            <a:endParaRPr lang="es-CO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O" sz="4000" b="1" dirty="0" smtClean="0">
                <a:solidFill>
                  <a:srgbClr val="0070C0"/>
                </a:solidFill>
              </a:rPr>
              <a:t>Ah, y la culpa al final no la tiene el profe…</a:t>
            </a:r>
          </a:p>
          <a:p>
            <a:endParaRPr lang="es-CO" sz="4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O" sz="4000" b="1" dirty="0" smtClean="0">
                <a:solidFill>
                  <a:srgbClr val="0070C0"/>
                </a:solidFill>
              </a:rPr>
              <a:t>Solo Ud. solito…</a:t>
            </a:r>
          </a:p>
          <a:p>
            <a:pPr marL="0" indent="0">
              <a:buNone/>
            </a:pPr>
            <a:endParaRPr lang="es-CO" sz="4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O" sz="4000" b="1" dirty="0" smtClean="0">
                <a:solidFill>
                  <a:srgbClr val="0070C0"/>
                </a:solidFill>
              </a:rPr>
              <a:t>Y los que trabajan tampoco tienen disculpa…..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30752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11" y="1052736"/>
            <a:ext cx="8063953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61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334397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BIBLIOGRAFÍA</a:t>
            </a:r>
          </a:p>
          <a:p>
            <a:r>
              <a:rPr lang="es-MX" dirty="0" smtClean="0"/>
              <a:t>Cómo </a:t>
            </a:r>
            <a:r>
              <a:rPr lang="es-MX" dirty="0"/>
              <a:t>estudiar y aprender matemáticas</a:t>
            </a:r>
            <a:endParaRPr lang="en-US" dirty="0"/>
          </a:p>
          <a:p>
            <a:r>
              <a:rPr lang="es-CO" dirty="0" smtClean="0"/>
              <a:t>http://fsc729.ifreepages.com/solucionarproblemas.html</a:t>
            </a:r>
          </a:p>
          <a:p>
            <a:endParaRPr lang="es-CO" dirty="0" smtClean="0"/>
          </a:p>
          <a:p>
            <a:r>
              <a:rPr lang="es-CO" dirty="0" smtClean="0"/>
              <a:t>http</a:t>
            </a:r>
            <a:r>
              <a:rPr lang="es-CO" dirty="0"/>
              <a:t>://www.slideshare.net/UpaepOnline/habitos-de-estudio-2045290</a:t>
            </a:r>
          </a:p>
          <a:p>
            <a:endParaRPr lang="es-CO" dirty="0"/>
          </a:p>
        </p:txBody>
      </p:sp>
      <p:sp>
        <p:nvSpPr>
          <p:cNvPr id="3" name="2 Rectángulo"/>
          <p:cNvSpPr/>
          <p:nvPr/>
        </p:nvSpPr>
        <p:spPr>
          <a:xfrm>
            <a:off x="724627" y="1807176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dirty="0" smtClean="0"/>
          </a:p>
          <a:p>
            <a:r>
              <a:rPr lang="es-CO" dirty="0" smtClean="0"/>
              <a:t>http://fsc729.ifreepages.com/ejerciciosmentales.html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899592" y="2921169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http://www.slideshare.net/UpaepOnline/habitos-de-estudio-2045290</a:t>
            </a:r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r>
              <a:rPr lang="es-CO" dirty="0" err="1" smtClean="0"/>
              <a:t>How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 </a:t>
            </a:r>
            <a:r>
              <a:rPr lang="es-CO" dirty="0" err="1" smtClean="0"/>
              <a:t>learn</a:t>
            </a:r>
            <a:r>
              <a:rPr lang="es-CO" dirty="0" smtClean="0"/>
              <a:t>  </a:t>
            </a:r>
            <a:r>
              <a:rPr lang="es-CO" dirty="0" err="1" smtClean="0"/>
              <a:t>math</a:t>
            </a:r>
            <a:r>
              <a:rPr lang="es-CO" dirty="0" smtClean="0"/>
              <a:t> and do </a:t>
            </a:r>
            <a:r>
              <a:rPr lang="es-CO" dirty="0" err="1" smtClean="0"/>
              <a:t>proofs</a:t>
            </a:r>
            <a:r>
              <a:rPr lang="es-CO" dirty="0" smtClean="0"/>
              <a:t>. </a:t>
            </a:r>
            <a:r>
              <a:rPr lang="es-MX" b="1" dirty="0"/>
              <a:t>¡Ayude, no puedo solucionar el problema</a:t>
            </a:r>
            <a:r>
              <a:rPr lang="es-MX" b="1" dirty="0" smtClean="0"/>
              <a:t>!!! ¡</a:t>
            </a:r>
            <a:r>
              <a:rPr lang="es-MX" b="1" dirty="0"/>
              <a:t>Ayude, Yo No entiendo</a:t>
            </a:r>
            <a:r>
              <a:rPr lang="es-MX" b="1" dirty="0" smtClean="0"/>
              <a:t>!!!. </a:t>
            </a:r>
            <a:r>
              <a:rPr lang="es-CO" dirty="0" smtClean="0"/>
              <a:t>Tomado  julio 30 2011 </a:t>
            </a:r>
            <a:r>
              <a:rPr lang="es-CO" dirty="0" err="1" smtClean="0"/>
              <a:t>de:http</a:t>
            </a:r>
            <a:r>
              <a:rPr lang="es-CO" dirty="0" smtClean="0"/>
              <a:t>://fsc729.ifreepages.com/nosolucionar.html</a:t>
            </a:r>
          </a:p>
          <a:p>
            <a:endParaRPr lang="en-US" dirty="0"/>
          </a:p>
          <a:p>
            <a:r>
              <a:rPr lang="es-MX" dirty="0"/>
              <a:t> </a:t>
            </a:r>
            <a:endParaRPr lang="en-US" dirty="0"/>
          </a:p>
          <a:p>
            <a:r>
              <a:rPr lang="es-CO" dirty="0" smtClean="0"/>
              <a:t>http://fsc729.ifreepages.com/nosolucionar.html</a:t>
            </a:r>
            <a:endParaRPr lang="es-CO" dirty="0"/>
          </a:p>
        </p:txBody>
      </p:sp>
      <p:sp>
        <p:nvSpPr>
          <p:cNvPr id="5" name="4 Rectángulo"/>
          <p:cNvSpPr/>
          <p:nvPr/>
        </p:nvSpPr>
        <p:spPr>
          <a:xfrm>
            <a:off x="899592" y="2459504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b="1" dirty="0" smtClean="0"/>
          </a:p>
          <a:p>
            <a:endParaRPr lang="es-MX" b="1" dirty="0"/>
          </a:p>
          <a:p>
            <a:endParaRPr lang="es-MX" b="1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768768" y="1105156"/>
            <a:ext cx="52316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Ejercicios </a:t>
            </a:r>
            <a:r>
              <a:rPr lang="es-MX" dirty="0"/>
              <a:t>Mentales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912079" y="4869160"/>
            <a:ext cx="7168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dirty="0" smtClean="0"/>
          </a:p>
          <a:p>
            <a:r>
              <a:rPr lang="es-CO" dirty="0" smtClean="0"/>
              <a:t>http://www.slideshare.net/UpaepOnline/habitos-de-estudio-2045290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912079" y="3362543"/>
            <a:ext cx="75608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/>
              <a:t> Vitoria, M.  (2011).</a:t>
            </a:r>
            <a:r>
              <a:rPr lang="es-CO" dirty="0"/>
              <a:t> </a:t>
            </a:r>
            <a:r>
              <a:rPr lang="es-CO" dirty="0" smtClean="0"/>
              <a:t>Cómo estudiar matemáticas. Tomado  julio 30 2011 de:</a:t>
            </a:r>
            <a:endParaRPr lang="es-CO" b="1" dirty="0" smtClean="0"/>
          </a:p>
          <a:p>
            <a:r>
              <a:rPr lang="es-CO" dirty="0" smtClean="0"/>
              <a:t>http://www.mcmbachillerato.net/departamentos/publicaciones/trabajoaprendizaje/ComoEstudiarMate.pdf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710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4766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i="1" dirty="0"/>
              <a:t>I.E.S. San Nicolás de Tolentino</a:t>
            </a:r>
          </a:p>
          <a:p>
            <a:r>
              <a:rPr lang="es-CO" b="1" i="1" dirty="0"/>
              <a:t>Departamento de Matemáticas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CÓMO </a:t>
            </a:r>
            <a:r>
              <a:rPr lang="es-CO" dirty="0"/>
              <a:t>ESTUDIAR </a:t>
            </a:r>
            <a:r>
              <a:rPr lang="es-CO" dirty="0" smtClean="0"/>
              <a:t>MATEMATICAS. (2011). Tomado  julio 30 2011 de: http://www.conocimientosweb.net/zip/article23.html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2599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779687"/>
            <a:ext cx="9144000" cy="5078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s-MX" sz="3600" i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s-MX" sz="3600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“La </a:t>
            </a:r>
            <a:r>
              <a:rPr lang="es-MX" sz="3600" i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mayoría de </a:t>
            </a:r>
            <a:r>
              <a:rPr lang="es-MX" sz="3600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Las </a:t>
            </a:r>
            <a:r>
              <a:rPr lang="es-MX" sz="3600" i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cosas importantes en el mundo han sido logradas por la gente </a:t>
            </a:r>
            <a:r>
              <a:rPr lang="es-MX" sz="3600" i="1" u="sng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que </a:t>
            </a:r>
            <a:r>
              <a:rPr lang="es-MX" sz="3600" i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siguió </a:t>
            </a:r>
            <a:r>
              <a:rPr lang="es-MX" sz="3600" i="1" u="sng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tratando  alcanzar una meta cuando </a:t>
            </a:r>
            <a:r>
              <a:rPr lang="es-MX" sz="3600" i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parecía no</a:t>
            </a:r>
            <a:r>
              <a:rPr lang="es-MX" sz="3600" b="1" i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s-MX" sz="3600" b="1" i="1" u="sng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tener </a:t>
            </a:r>
            <a:r>
              <a:rPr lang="es-MX" sz="3600" b="1" i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esperanza”</a:t>
            </a:r>
            <a:r>
              <a:rPr lang="es-MX" sz="3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</a:t>
            </a:r>
            <a:endParaRPr lang="es-MX" sz="3600" b="1" i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algn="ctr"/>
            <a:endParaRPr lang="es-MX" sz="36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s-MX" sz="3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s-MX" sz="3600" b="1" i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 </a:t>
            </a:r>
            <a:endParaRPr lang="es-MX" sz="3600" b="1" i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s-MX" sz="3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</a:t>
            </a:r>
            <a:r>
              <a:rPr lang="es-MX" sz="3600" b="1" i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  <a:r>
              <a:rPr lang="es-MX" sz="3600" b="1" i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/>
              </a:rPr>
              <a:t>Dale Carnegie</a:t>
            </a:r>
            <a:endParaRPr lang="es-MX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302359"/>
            <a:ext cx="91440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Constancia</a:t>
            </a:r>
            <a:r>
              <a:rPr lang="es-E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</a:t>
            </a:r>
            <a:r>
              <a:rPr lang="es-E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Constancia</a:t>
            </a:r>
            <a:r>
              <a:rPr lang="es-E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</a:t>
            </a:r>
            <a:r>
              <a:rPr lang="es-E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E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Constancia…</a:t>
            </a:r>
            <a:endParaRPr lang="es-E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846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_tradnl" dirty="0" smtClean="0">
                <a:solidFill>
                  <a:srgbClr val="0070C0"/>
                </a:solidFill>
              </a:rPr>
              <a:t>La </a:t>
            </a:r>
            <a:r>
              <a:rPr lang="es-ES_tradnl" dirty="0" smtClean="0">
                <a:solidFill>
                  <a:srgbClr val="0070C0"/>
                </a:solidFill>
              </a:rPr>
              <a:t>siguiente información fue tomada de varias de las páginas web  que aparecen al final y de la experiencia como profesor.</a:t>
            </a:r>
          </a:p>
          <a:p>
            <a:endParaRPr lang="es-MX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9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8658341" cy="432048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5" name="4 Rectángulo"/>
          <p:cNvSpPr/>
          <p:nvPr/>
        </p:nvSpPr>
        <p:spPr>
          <a:xfrm>
            <a:off x="17381" y="110823"/>
            <a:ext cx="8640960" cy="166199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s-CO" sz="2800" b="1" dirty="0" smtClean="0"/>
          </a:p>
          <a:p>
            <a:r>
              <a:rPr lang="es-CO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CO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OIGO Y OLVIDO; VEO Y RECUERDO; HAGO Y ENTIENDO</a:t>
            </a:r>
            <a:r>
              <a:rPr lang="es-CO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endParaRPr lang="es-CO" sz="2800" b="1" dirty="0"/>
          </a:p>
          <a:p>
            <a:r>
              <a:rPr lang="es-CO" b="1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315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99" y="548680"/>
            <a:ext cx="6938367" cy="393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2 Imagen" descr="http://www.how-to-study.com/images/taking-tests/essay-test-taking-books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133" y="4797425"/>
            <a:ext cx="2374900" cy="206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778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12" y="764704"/>
            <a:ext cx="7294509" cy="504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093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og.educastur.es/refuerzo/files/2008/04/boystud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18272"/>
            <a:ext cx="5904656" cy="490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6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79" y="1484784"/>
            <a:ext cx="6205780" cy="4008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53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972</Words>
  <Application>Microsoft Office PowerPoint</Application>
  <PresentationFormat>Presentación en pantalla (4:3)</PresentationFormat>
  <Paragraphs>138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</vt:lpstr>
      <vt:lpstr>Calibri</vt:lpstr>
      <vt:lpstr>Consolas</vt:lpstr>
      <vt:lpstr>Tema de Office</vt:lpstr>
      <vt:lpstr>Presentación de PowerPoint</vt:lpstr>
      <vt:lpstr>BIENVENIDOS A SU CLASE INFORMACIÓN RECOPILADA Y ORGANIZADA POR   EFRÉN GIRALDO TORO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Recomendaciones para estudiar</dc:title>
  <dc:creator>efren</dc:creator>
  <cp:lastModifiedBy>Usuario</cp:lastModifiedBy>
  <cp:revision>67</cp:revision>
  <dcterms:created xsi:type="dcterms:W3CDTF">2011-07-30T18:27:35Z</dcterms:created>
  <dcterms:modified xsi:type="dcterms:W3CDTF">2014-08-04T01:25:52Z</dcterms:modified>
</cp:coreProperties>
</file>